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62" r:id="rId4"/>
    <p:sldId id="276" r:id="rId5"/>
    <p:sldId id="277" r:id="rId6"/>
    <p:sldId id="287" r:id="rId7"/>
    <p:sldId id="288" r:id="rId8"/>
    <p:sldId id="290" r:id="rId9"/>
    <p:sldId id="258" r:id="rId10"/>
    <p:sldId id="291" r:id="rId11"/>
  </p:sldIdLst>
  <p:sldSz cx="12192000" cy="6858000"/>
  <p:notesSz cx="6858000" cy="9144000"/>
  <p:embeddedFontLst>
    <p:embeddedFont>
      <p:font typeface="Microsoft JhengHei" panose="020B0604030504040204" pitchFamily="34" charset="-12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algun Gothic" panose="020B0503020000020004" pitchFamily="34" charset="-127"/>
      <p:regular r:id="rId21"/>
      <p:bold r:id="rId22"/>
    </p:embeddedFont>
    <p:embeddedFont>
      <p:font typeface="Microsoft YaHei UI" panose="020B0503020204020204" pitchFamily="34" charset="-122"/>
      <p:regular r:id="rId23"/>
      <p:bold r:id="rId24"/>
    </p:embeddedFont>
    <p:embeddedFont>
      <p:font typeface="Microsoft YaHei UI Light" panose="020B0502040204020203" pitchFamily="34" charset="-122"/>
      <p:regular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7FC"/>
    <a:srgbClr val="283C44"/>
    <a:srgbClr val="566573"/>
    <a:srgbClr val="DFDDC8"/>
    <a:srgbClr val="192B2F"/>
    <a:srgbClr val="95A78E"/>
    <a:srgbClr val="1E3039"/>
    <a:srgbClr val="F705C8"/>
    <a:srgbClr val="F0E6F7"/>
    <a:srgbClr val="EF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04" y="52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2C76-7820-42E2-8DCA-529444241C75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1A77-EB9F-49A3-BD04-AB62F1B92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6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F1A77-EB9F-49A3-BD04-AB62F1B9220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75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4FF546-6F0B-4DCB-856C-5B56C6018771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1B8DBDB9-59A2-411A-ADAA-B111EEF74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任意多边形 7"/>
          <p:cNvSpPr/>
          <p:nvPr>
            <p:custDataLst>
              <p:tags r:id="rId1"/>
            </p:custDataLst>
          </p:nvPr>
        </p:nvSpPr>
        <p:spPr>
          <a:xfrm>
            <a:off x="5676953" y="1124744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PA_矩形 12"/>
          <p:cNvSpPr/>
          <p:nvPr>
            <p:custDataLst>
              <p:tags r:id="rId2"/>
            </p:custDataLst>
          </p:nvPr>
        </p:nvSpPr>
        <p:spPr>
          <a:xfrm>
            <a:off x="4849504" y="2054211"/>
            <a:ext cx="2492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44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香氣發表</a:t>
            </a:r>
            <a:endParaRPr lang="zh-CN" altLang="en-US" sz="44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PA_矩形 13"/>
          <p:cNvSpPr/>
          <p:nvPr>
            <p:custDataLst>
              <p:tags r:id="rId3"/>
            </p:custDataLst>
          </p:nvPr>
        </p:nvSpPr>
        <p:spPr>
          <a:xfrm>
            <a:off x="3554759" y="2924969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2024/12/22 </a:t>
            </a:r>
            <a:r>
              <a:rPr lang="zh-TW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張中琪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09620" y="841014"/>
            <a:ext cx="3139175" cy="1608950"/>
            <a:chOff x="5097859" y="1625236"/>
            <a:chExt cx="3139175" cy="1608950"/>
          </a:xfrm>
        </p:grpSpPr>
        <p:sp>
          <p:nvSpPr>
            <p:cNvPr id="3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82379" y="2264591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2E4052"/>
                  </a:solidFill>
                  <a:effectLst/>
                  <a:uLnTx/>
                  <a:uFillTx/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個案心得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E4052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127449" y="2647539"/>
            <a:ext cx="10119672" cy="246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TW" altLang="en-US" sz="2000" dirty="0"/>
              <a:t>汲汲營營的工作與家庭生活，常常會忽略自己身體提出的警訊，只要能吃能動似乎日子就一天天的過去，等到身體疼痛難以忍受時常常為時已晚。這次精油芳療措施除了用油按摩和熱敷也搭配運動活化僵硬的肌群，讓我更重視自己的身體，晚上睡前的用油，精油的香氣也讓我身心感到安定和舒服。</a:t>
            </a:r>
            <a:endParaRPr lang="zh-CN" altLang="en-US" sz="2000" dirty="0"/>
          </a:p>
        </p:txBody>
      </p:sp>
      <p:sp>
        <p:nvSpPr>
          <p:cNvPr id="9" name="任意多边形: 形状 7">
            <a:extLst>
              <a:ext uri="{FF2B5EF4-FFF2-40B4-BE49-F238E27FC236}">
                <a16:creationId xmlns:a16="http://schemas.microsoft.com/office/drawing/2014/main" id="{CBE1A2EE-D975-4668-BB93-AF975FB5B76B}"/>
              </a:ext>
            </a:extLst>
          </p:cNvPr>
          <p:cNvSpPr/>
          <p:nvPr/>
        </p:nvSpPr>
        <p:spPr>
          <a:xfrm>
            <a:off x="407369" y="260649"/>
            <a:ext cx="720080" cy="580365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0B4D88B0-ADAE-4A4A-9379-F5C43172104E}"/>
              </a:ext>
            </a:extLst>
          </p:cNvPr>
          <p:cNvSpPr txBox="1"/>
          <p:nvPr/>
        </p:nvSpPr>
        <p:spPr>
          <a:xfrm>
            <a:off x="695399" y="100992"/>
            <a:ext cx="397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862703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7"/>
          <p:cNvSpPr/>
          <p:nvPr/>
        </p:nvSpPr>
        <p:spPr>
          <a:xfrm>
            <a:off x="407369" y="260649"/>
            <a:ext cx="720080" cy="580365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33562" y="1961866"/>
            <a:ext cx="216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個案介紹</a:t>
            </a:r>
            <a:endParaRPr lang="zh-CN" altLang="en-US" sz="28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037091" y="2024474"/>
            <a:ext cx="736600" cy="390586"/>
          </a:xfrm>
          <a:prstGeom prst="roundRect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13290" y="1972981"/>
            <a:ext cx="6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29793" y="2809931"/>
            <a:ext cx="45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病因、症狀</a:t>
            </a:r>
            <a:endParaRPr lang="zh-CN" altLang="en-US" sz="28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037091" y="2860751"/>
            <a:ext cx="736600" cy="421325"/>
          </a:xfrm>
          <a:prstGeom prst="roundRect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13290" y="2806205"/>
            <a:ext cx="660401" cy="52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文本框 30">
            <a:extLst>
              <a:ext uri="{FF2B5EF4-FFF2-40B4-BE49-F238E27FC236}">
                <a16:creationId xmlns:a16="http://schemas.microsoft.com/office/drawing/2014/main" id="{6B95636D-23B0-400D-907E-D7B41EFED706}"/>
              </a:ext>
            </a:extLst>
          </p:cNvPr>
          <p:cNvSpPr txBox="1"/>
          <p:nvPr/>
        </p:nvSpPr>
        <p:spPr>
          <a:xfrm>
            <a:off x="1405848" y="452900"/>
            <a:ext cx="216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內容</a:t>
            </a:r>
            <a:endParaRPr lang="zh-CN" altLang="en-US" sz="28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文本框 34">
            <a:extLst>
              <a:ext uri="{FF2B5EF4-FFF2-40B4-BE49-F238E27FC236}">
                <a16:creationId xmlns:a16="http://schemas.microsoft.com/office/drawing/2014/main" id="{7B054894-F2B3-4531-BAC3-346C2A4578C2}"/>
              </a:ext>
            </a:extLst>
          </p:cNvPr>
          <p:cNvSpPr txBox="1"/>
          <p:nvPr/>
        </p:nvSpPr>
        <p:spPr>
          <a:xfrm>
            <a:off x="6829793" y="3633286"/>
            <a:ext cx="45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芳療措施與評值</a:t>
            </a:r>
            <a:endParaRPr lang="zh-CN" altLang="en-US" sz="28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圆角矩形 35">
            <a:extLst>
              <a:ext uri="{FF2B5EF4-FFF2-40B4-BE49-F238E27FC236}">
                <a16:creationId xmlns:a16="http://schemas.microsoft.com/office/drawing/2014/main" id="{3E1D9D27-0AEF-488A-BBB8-2D1623A40E0B}"/>
              </a:ext>
            </a:extLst>
          </p:cNvPr>
          <p:cNvSpPr/>
          <p:nvPr/>
        </p:nvSpPr>
        <p:spPr>
          <a:xfrm>
            <a:off x="6016994" y="3704635"/>
            <a:ext cx="736600" cy="421325"/>
          </a:xfrm>
          <a:prstGeom prst="roundRect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文本框 36">
            <a:extLst>
              <a:ext uri="{FF2B5EF4-FFF2-40B4-BE49-F238E27FC236}">
                <a16:creationId xmlns:a16="http://schemas.microsoft.com/office/drawing/2014/main" id="{D523A1F4-CB0F-4D56-9623-6C95EA6B6D85}"/>
              </a:ext>
            </a:extLst>
          </p:cNvPr>
          <p:cNvSpPr txBox="1"/>
          <p:nvPr/>
        </p:nvSpPr>
        <p:spPr>
          <a:xfrm>
            <a:off x="6093193" y="3650089"/>
            <a:ext cx="660401" cy="52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圆角矩形 35">
            <a:extLst>
              <a:ext uri="{FF2B5EF4-FFF2-40B4-BE49-F238E27FC236}">
                <a16:creationId xmlns:a16="http://schemas.microsoft.com/office/drawing/2014/main" id="{201C640A-EC59-4075-BCDE-2E67997FBB1F}"/>
              </a:ext>
            </a:extLst>
          </p:cNvPr>
          <p:cNvSpPr/>
          <p:nvPr/>
        </p:nvSpPr>
        <p:spPr>
          <a:xfrm>
            <a:off x="6037091" y="4543802"/>
            <a:ext cx="736600" cy="421325"/>
          </a:xfrm>
          <a:prstGeom prst="roundRect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36">
            <a:extLst>
              <a:ext uri="{FF2B5EF4-FFF2-40B4-BE49-F238E27FC236}">
                <a16:creationId xmlns:a16="http://schemas.microsoft.com/office/drawing/2014/main" id="{0757D39D-2687-400D-AB8D-5DC29B6D122A}"/>
              </a:ext>
            </a:extLst>
          </p:cNvPr>
          <p:cNvSpPr txBox="1"/>
          <p:nvPr/>
        </p:nvSpPr>
        <p:spPr>
          <a:xfrm>
            <a:off x="6113290" y="4489256"/>
            <a:ext cx="660401" cy="52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本框 34">
            <a:extLst>
              <a:ext uri="{FF2B5EF4-FFF2-40B4-BE49-F238E27FC236}">
                <a16:creationId xmlns:a16="http://schemas.microsoft.com/office/drawing/2014/main" id="{BF6B504A-DEB3-4DCD-844E-0EA81E96A41A}"/>
              </a:ext>
            </a:extLst>
          </p:cNvPr>
          <p:cNvSpPr txBox="1"/>
          <p:nvPr/>
        </p:nvSpPr>
        <p:spPr>
          <a:xfrm>
            <a:off x="6848005" y="4476381"/>
            <a:ext cx="45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結語</a:t>
            </a:r>
            <a:endParaRPr lang="zh-CN" altLang="en-US" sz="28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圆角矩形 35">
            <a:extLst>
              <a:ext uri="{FF2B5EF4-FFF2-40B4-BE49-F238E27FC236}">
                <a16:creationId xmlns:a16="http://schemas.microsoft.com/office/drawing/2014/main" id="{C4C29803-1BD0-4A4A-B394-7B8F0AAD3273}"/>
              </a:ext>
            </a:extLst>
          </p:cNvPr>
          <p:cNvSpPr/>
          <p:nvPr/>
        </p:nvSpPr>
        <p:spPr>
          <a:xfrm>
            <a:off x="6037091" y="5366166"/>
            <a:ext cx="736600" cy="421325"/>
          </a:xfrm>
          <a:prstGeom prst="roundRect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36">
            <a:extLst>
              <a:ext uri="{FF2B5EF4-FFF2-40B4-BE49-F238E27FC236}">
                <a16:creationId xmlns:a16="http://schemas.microsoft.com/office/drawing/2014/main" id="{E158C6EE-9BB3-443B-9234-4B36423CFC26}"/>
              </a:ext>
            </a:extLst>
          </p:cNvPr>
          <p:cNvSpPr txBox="1"/>
          <p:nvPr/>
        </p:nvSpPr>
        <p:spPr>
          <a:xfrm>
            <a:off x="6113290" y="5311620"/>
            <a:ext cx="660401" cy="52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05</a:t>
            </a:r>
            <a:endParaRPr lang="zh-CN" altLang="en-US" sz="28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本框 34">
            <a:extLst>
              <a:ext uri="{FF2B5EF4-FFF2-40B4-BE49-F238E27FC236}">
                <a16:creationId xmlns:a16="http://schemas.microsoft.com/office/drawing/2014/main" id="{DB67C5E2-500E-4C79-BB36-033B87F3755A}"/>
              </a:ext>
            </a:extLst>
          </p:cNvPr>
          <p:cNvSpPr txBox="1"/>
          <p:nvPr/>
        </p:nvSpPr>
        <p:spPr>
          <a:xfrm>
            <a:off x="6848005" y="5298745"/>
            <a:ext cx="45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100" dirty="0">
                <a:solidFill>
                  <a:srgbClr val="5665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個案心得</a:t>
            </a:r>
            <a:endParaRPr lang="zh-CN" altLang="en-US" sz="2800" b="1" spc="100" dirty="0">
              <a:solidFill>
                <a:srgbClr val="5665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3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1</a:t>
              </a:r>
              <a:r>
                <a:rPr lang="zh-TW" altLang="en-US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個案介紹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 useBgFill="1">
        <p:nvSpPr>
          <p:cNvPr id="43" name="矩形 42"/>
          <p:cNvSpPr/>
          <p:nvPr/>
        </p:nvSpPr>
        <p:spPr>
          <a:xfrm>
            <a:off x="6057900" y="1868448"/>
            <a:ext cx="76200" cy="418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 useBgFill="1">
        <p:nvSpPr>
          <p:cNvPr id="44" name="矩形 43"/>
          <p:cNvSpPr/>
          <p:nvPr/>
        </p:nvSpPr>
        <p:spPr>
          <a:xfrm rot="5400000">
            <a:off x="6096000" y="1868448"/>
            <a:ext cx="76200" cy="418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11725" y="1518682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食與睡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13838" y="4713332"/>
            <a:ext cx="311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肩膀和脖子長期緊繃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脖子無法靈活的轉動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常常會覺得頭脹頭暈、眼壓高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晚上腳抽筋頻率高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偶有心悸問題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82845" y="4172207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問題與芳療目的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55753" y="4877653"/>
            <a:ext cx="3113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65114" y="4172207"/>
            <a:ext cx="314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生活習慣與身體狀況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2959" y="1984888"/>
            <a:ext cx="349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個案是女性，年齡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50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出頭，科技業軟體主管以及一個高中女孩的單親媽咪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每天會議很多，久坐，工作步調緊湊，時常會面臨突如其來的壓力和緊急狀況需要解決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559057" y="1518682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基本資料與工作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直角三角形 56"/>
          <p:cNvSpPr/>
          <p:nvPr/>
        </p:nvSpPr>
        <p:spPr>
          <a:xfrm>
            <a:off x="4295575" y="5219042"/>
            <a:ext cx="285750" cy="285750"/>
          </a:xfrm>
          <a:prstGeom prst="rtTriangle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直角三角形 57"/>
          <p:cNvSpPr/>
          <p:nvPr/>
        </p:nvSpPr>
        <p:spPr>
          <a:xfrm rot="16200000" flipH="1">
            <a:off x="7609813" y="2387947"/>
            <a:ext cx="285750" cy="285750"/>
          </a:xfrm>
          <a:prstGeom prst="rtTriangle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直角三角形 58"/>
          <p:cNvSpPr/>
          <p:nvPr/>
        </p:nvSpPr>
        <p:spPr>
          <a:xfrm rot="10800000" flipH="1">
            <a:off x="4295575" y="2396605"/>
            <a:ext cx="285750" cy="285750"/>
          </a:xfrm>
          <a:prstGeom prst="rtTriangle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直角三角形 59"/>
          <p:cNvSpPr/>
          <p:nvPr/>
        </p:nvSpPr>
        <p:spPr>
          <a:xfrm flipH="1">
            <a:off x="7604870" y="5218418"/>
            <a:ext cx="285750" cy="285750"/>
          </a:xfrm>
          <a:prstGeom prst="rtTriangle">
            <a:avLst/>
          </a:prstGeom>
          <a:solidFill>
            <a:srgbClr val="56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54">
            <a:extLst>
              <a:ext uri="{FF2B5EF4-FFF2-40B4-BE49-F238E27FC236}">
                <a16:creationId xmlns:a16="http://schemas.microsoft.com/office/drawing/2014/main" id="{3ABEAFE4-0AB1-4C4D-B799-8E6FB303972D}"/>
              </a:ext>
            </a:extLst>
          </p:cNvPr>
          <p:cNvSpPr txBox="1"/>
          <p:nvPr/>
        </p:nvSpPr>
        <p:spPr>
          <a:xfrm>
            <a:off x="8060410" y="1939811"/>
            <a:ext cx="3492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不吃奶製類食物，平常沒有忌口，喜愛喝湯和吃冰食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食量正常，水分每日約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1000cc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左右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每晚約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11~12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點準備睡覺，習慣側睡，難入睡，也有早醒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(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約早上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點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)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問題，每天睡不足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小時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5" name="文本框 54">
            <a:extLst>
              <a:ext uri="{FF2B5EF4-FFF2-40B4-BE49-F238E27FC236}">
                <a16:creationId xmlns:a16="http://schemas.microsoft.com/office/drawing/2014/main" id="{A6079B66-74F1-4D8F-953F-376EFF539F33}"/>
              </a:ext>
            </a:extLst>
          </p:cNvPr>
          <p:cNvSpPr txBox="1"/>
          <p:nvPr/>
        </p:nvSpPr>
        <p:spPr>
          <a:xfrm>
            <a:off x="407369" y="4596865"/>
            <a:ext cx="349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低血壓、肝功能不好有定期回診吃藥、家族性心臟較弱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幾乎每個晚上都會飲酒，多半是日本酒類為主和啤酒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沒有運動習慣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偶爾泡澡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flipV="1">
            <a:off x="6301517" y="2183650"/>
            <a:ext cx="3531245" cy="1236586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flipV="1">
            <a:off x="2232791" y="2198045"/>
            <a:ext cx="3454898" cy="1168499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7369" y="100992"/>
            <a:ext cx="2721911" cy="923330"/>
            <a:chOff x="5097859" y="1182618"/>
            <a:chExt cx="7545968" cy="2559754"/>
          </a:xfrm>
        </p:grpSpPr>
        <p:sp>
          <p:nvSpPr>
            <p:cNvPr id="3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96369" y="1182618"/>
              <a:ext cx="6747458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2</a:t>
              </a:r>
              <a:r>
                <a:rPr lang="zh-TW" altLang="en-US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病因與症狀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232792" y="2169221"/>
            <a:ext cx="3567749" cy="4287533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65014" y="2169221"/>
            <a:ext cx="3567749" cy="4301965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1126" y="3973004"/>
            <a:ext cx="2112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dirty="0"/>
              <a:t>長時間低頭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dirty="0"/>
              <a:t>駝背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dirty="0"/>
              <a:t>姿勢不良</a:t>
            </a:r>
            <a:endParaRPr lang="zh-CN" altLang="en-US" sz="1600" dirty="0">
              <a:solidFill>
                <a:prstClr val="black">
                  <a:lumMod val="95000"/>
                  <a:lumOff val="5000"/>
                </a:prst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65013" y="3868522"/>
            <a:ext cx="3455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/>
              <a:t>.</a:t>
            </a:r>
            <a:r>
              <a:rPr lang="zh-TW" altLang="en-US" dirty="0"/>
              <a:t>患者會感到頭肩頸一片大範圍的疼痛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/>
              <a:t>疼痛會持續一段時間，甚至越來越嚴重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/>
              <a:t>會摸到特定的壓痛點</a:t>
            </a:r>
            <a:r>
              <a:rPr lang="en-US" altLang="zh-TW" dirty="0"/>
              <a:t>(Trigger point)</a:t>
            </a:r>
            <a:r>
              <a:rPr lang="zh-TW" altLang="en-US" dirty="0"/>
              <a:t>，且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/>
              <a:t>通常不只一個，壓下去整片都會痛起來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/>
              <a:t>因為疼痛而感到難以入眠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374182" y="346755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主要原因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83832" y="68592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3200" dirty="0"/>
              <a:t>肌筋膜疼痛症候群</a:t>
            </a:r>
            <a:endParaRPr lang="zh-CN" altLang="en-US" sz="3200" b="1" kern="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20877" y="1331788"/>
            <a:ext cx="7697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一種軟組織（肌肉或是筋膜）因長時間處於異常長度或使用過度，產</a:t>
            </a:r>
          </a:p>
          <a:p>
            <a:pPr algn="ctr"/>
            <a:r>
              <a:rPr lang="zh-TW" altLang="en-US" dirty="0"/>
              <a:t>生發炎反應與刺激而造成的疼痛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D6C7792-9180-4A34-AD11-F0F5D4F848E5}"/>
              </a:ext>
            </a:extLst>
          </p:cNvPr>
          <p:cNvSpPr/>
          <p:nvPr/>
        </p:nvSpPr>
        <p:spPr>
          <a:xfrm>
            <a:off x="7860523" y="342958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症狀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369" y="100992"/>
            <a:ext cx="4266223" cy="923330"/>
            <a:chOff x="5097859" y="1182618"/>
            <a:chExt cx="11827272" cy="2559754"/>
          </a:xfrm>
        </p:grpSpPr>
        <p:sp>
          <p:nvSpPr>
            <p:cNvPr id="3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96366" y="1182618"/>
              <a:ext cx="11028765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zh-TW" altLang="en-US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芳療措施 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– 1</a:t>
              </a:r>
              <a:r>
                <a:rPr lang="en-US" altLang="zh-TW" sz="2000" baseline="30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st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 week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54">
            <a:extLst>
              <a:ext uri="{FF2B5EF4-FFF2-40B4-BE49-F238E27FC236}">
                <a16:creationId xmlns:a16="http://schemas.microsoft.com/office/drawing/2014/main" id="{53BE8714-A291-48F1-92FE-4A03466D5C2B}"/>
              </a:ext>
            </a:extLst>
          </p:cNvPr>
          <p:cNvSpPr txBox="1"/>
          <p:nvPr/>
        </p:nvSpPr>
        <p:spPr>
          <a:xfrm>
            <a:off x="522959" y="1984888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荷荷芭油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80% 16ml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聖約翰草油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20% 4ml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A013746D-B22F-4067-8E37-8F473D278FD7}"/>
              </a:ext>
            </a:extLst>
          </p:cNvPr>
          <p:cNvSpPr txBox="1"/>
          <p:nvPr/>
        </p:nvSpPr>
        <p:spPr>
          <a:xfrm>
            <a:off x="1570719" y="1398686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基底油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20ml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文本框 54">
            <a:extLst>
              <a:ext uri="{FF2B5EF4-FFF2-40B4-BE49-F238E27FC236}">
                <a16:creationId xmlns:a16="http://schemas.microsoft.com/office/drawing/2014/main" id="{A8846056-B152-43B2-87C4-6C1F623C6F4B}"/>
              </a:ext>
            </a:extLst>
          </p:cNvPr>
          <p:cNvSpPr txBox="1"/>
          <p:nvPr/>
        </p:nvSpPr>
        <p:spPr>
          <a:xfrm>
            <a:off x="574746" y="4555339"/>
            <a:ext cx="349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真正薰衣草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50% 10D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甜馬鬱蘭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30% 6D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玫瑰天竺葵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10% 2D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薑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10% 2D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3" name="文本框 55">
            <a:extLst>
              <a:ext uri="{FF2B5EF4-FFF2-40B4-BE49-F238E27FC236}">
                <a16:creationId xmlns:a16="http://schemas.microsoft.com/office/drawing/2014/main" id="{003A2097-A5A8-4FF0-A706-47B24AC982E2}"/>
              </a:ext>
            </a:extLst>
          </p:cNvPr>
          <p:cNvSpPr txBox="1"/>
          <p:nvPr/>
        </p:nvSpPr>
        <p:spPr>
          <a:xfrm>
            <a:off x="1570720" y="4057505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精油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5%</a:t>
            </a: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309886C5-9F3E-4CDA-AB2B-D6D4757EFCA5}"/>
              </a:ext>
            </a:extLst>
          </p:cNvPr>
          <p:cNvSpPr txBox="1"/>
          <p:nvPr/>
        </p:nvSpPr>
        <p:spPr>
          <a:xfrm>
            <a:off x="8176539" y="1389287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使用方式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框 54">
            <a:extLst>
              <a:ext uri="{FF2B5EF4-FFF2-40B4-BE49-F238E27FC236}">
                <a16:creationId xmlns:a16="http://schemas.microsoft.com/office/drawing/2014/main" id="{F4A5FAB9-A85D-4755-AC39-6C3DE3186551}"/>
              </a:ext>
            </a:extLst>
          </p:cNvPr>
          <p:cNvSpPr txBox="1"/>
          <p:nvPr/>
        </p:nvSpPr>
        <p:spPr>
          <a:xfrm>
            <a:off x="8176539" y="1879149"/>
            <a:ext cx="349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晚上洗完澡後或睡前使用調油塗抹在後腦勺、頸部、肩膀之處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使用筋膜刀稍微在精油塗抹之處稍微梳理筋膜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9" name="文本框 50">
            <a:extLst>
              <a:ext uri="{FF2B5EF4-FFF2-40B4-BE49-F238E27FC236}">
                <a16:creationId xmlns:a16="http://schemas.microsoft.com/office/drawing/2014/main" id="{80E9987D-6257-4671-8F60-B9A65F02A4BA}"/>
              </a:ext>
            </a:extLst>
          </p:cNvPr>
          <p:cNvSpPr txBox="1"/>
          <p:nvPr/>
        </p:nvSpPr>
        <p:spPr>
          <a:xfrm>
            <a:off x="8176539" y="4833763"/>
            <a:ext cx="3865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肩頸僵硬指數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6 → 5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脖子靈活的轉動小角度改善，左右轉約增加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5~10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度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平日頭脹、眼壓不舒服程度有改善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0" name="文本框 51">
            <a:extLst>
              <a:ext uri="{FF2B5EF4-FFF2-40B4-BE49-F238E27FC236}">
                <a16:creationId xmlns:a16="http://schemas.microsoft.com/office/drawing/2014/main" id="{578DA36E-C48F-4860-A3E5-867DE9779746}"/>
              </a:ext>
            </a:extLst>
          </p:cNvPr>
          <p:cNvSpPr txBox="1"/>
          <p:nvPr/>
        </p:nvSpPr>
        <p:spPr>
          <a:xfrm>
            <a:off x="8213839" y="4081373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芳療評值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83D36B1F-582D-4C56-B892-47B5FFCB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083" y="3917288"/>
            <a:ext cx="2533202" cy="8686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369" y="100992"/>
            <a:ext cx="4266223" cy="923330"/>
            <a:chOff x="5097859" y="1182618"/>
            <a:chExt cx="11827272" cy="2559754"/>
          </a:xfrm>
        </p:grpSpPr>
        <p:sp>
          <p:nvSpPr>
            <p:cNvPr id="3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96366" y="1182618"/>
              <a:ext cx="11028765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zh-TW" altLang="en-US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芳療措施 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– 2</a:t>
              </a:r>
              <a:r>
                <a:rPr lang="en-US" altLang="zh-TW" sz="2000" baseline="30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nd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 week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54">
            <a:extLst>
              <a:ext uri="{FF2B5EF4-FFF2-40B4-BE49-F238E27FC236}">
                <a16:creationId xmlns:a16="http://schemas.microsoft.com/office/drawing/2014/main" id="{53BE8714-A291-48F1-92FE-4A03466D5C2B}"/>
              </a:ext>
            </a:extLst>
          </p:cNvPr>
          <p:cNvSpPr txBox="1"/>
          <p:nvPr/>
        </p:nvSpPr>
        <p:spPr>
          <a:xfrm>
            <a:off x="522959" y="1851314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荷荷芭油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70% 14ml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聖約翰草油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30% 6ml</a:t>
            </a:r>
            <a:endParaRPr lang="zh-CN" altLang="en-US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A013746D-B22F-4067-8E37-8F473D278FD7}"/>
              </a:ext>
            </a:extLst>
          </p:cNvPr>
          <p:cNvSpPr txBox="1"/>
          <p:nvPr/>
        </p:nvSpPr>
        <p:spPr>
          <a:xfrm>
            <a:off x="1570719" y="1265112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基底油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20ml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文本框 54">
            <a:extLst>
              <a:ext uri="{FF2B5EF4-FFF2-40B4-BE49-F238E27FC236}">
                <a16:creationId xmlns:a16="http://schemas.microsoft.com/office/drawing/2014/main" id="{A8846056-B152-43B2-87C4-6C1F623C6F4B}"/>
              </a:ext>
            </a:extLst>
          </p:cNvPr>
          <p:cNvSpPr txBox="1"/>
          <p:nvPr/>
        </p:nvSpPr>
        <p:spPr>
          <a:xfrm>
            <a:off x="574746" y="4555339"/>
            <a:ext cx="349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真正薰衣草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30% 4D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甜馬鬱蘭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30% 4D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檸檬尤加利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20% 2D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玫瑰天竺葵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15% 2D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黑胡椒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5% 1D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3" name="文本框 55">
            <a:extLst>
              <a:ext uri="{FF2B5EF4-FFF2-40B4-BE49-F238E27FC236}">
                <a16:creationId xmlns:a16="http://schemas.microsoft.com/office/drawing/2014/main" id="{003A2097-A5A8-4FF0-A706-47B24AC982E2}"/>
              </a:ext>
            </a:extLst>
          </p:cNvPr>
          <p:cNvSpPr txBox="1"/>
          <p:nvPr/>
        </p:nvSpPr>
        <p:spPr>
          <a:xfrm>
            <a:off x="1570720" y="4057505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精油</a:t>
            </a:r>
            <a:r>
              <a:rPr lang="en-US" altLang="zh-TW" sz="2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3%</a:t>
            </a: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309886C5-9F3E-4CDA-AB2B-D6D4757EFCA5}"/>
              </a:ext>
            </a:extLst>
          </p:cNvPr>
          <p:cNvSpPr txBox="1"/>
          <p:nvPr/>
        </p:nvSpPr>
        <p:spPr>
          <a:xfrm>
            <a:off x="8176539" y="1255713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使用方式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框 54">
            <a:extLst>
              <a:ext uri="{FF2B5EF4-FFF2-40B4-BE49-F238E27FC236}">
                <a16:creationId xmlns:a16="http://schemas.microsoft.com/office/drawing/2014/main" id="{F4A5FAB9-A85D-4755-AC39-6C3DE3186551}"/>
              </a:ext>
            </a:extLst>
          </p:cNvPr>
          <p:cNvSpPr txBox="1"/>
          <p:nvPr/>
        </p:nvSpPr>
        <p:spPr>
          <a:xfrm>
            <a:off x="8176538" y="1745575"/>
            <a:ext cx="4015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除了晚上洗完澡後或睡前塗抹調油，增加早上換衣服前使用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除了後腦勺、頸部、肩膀之處，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增加按摩前胸胸鎖乳突肌緊繃之處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晚上除了按摩，增加頸部前傾、後仰、側彎及左右旋轉各個方向的關節活動度運動，每個動作以輕柔的力量維持約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秒鐘不需過度出力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9" name="文本框 50">
            <a:extLst>
              <a:ext uri="{FF2B5EF4-FFF2-40B4-BE49-F238E27FC236}">
                <a16:creationId xmlns:a16="http://schemas.microsoft.com/office/drawing/2014/main" id="{80E9987D-6257-4671-8F60-B9A65F02A4BA}"/>
              </a:ext>
            </a:extLst>
          </p:cNvPr>
          <p:cNvSpPr txBox="1"/>
          <p:nvPr/>
        </p:nvSpPr>
        <p:spPr>
          <a:xfrm>
            <a:off x="8176538" y="4924670"/>
            <a:ext cx="386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肩頸僵硬指數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→ 4~3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脖子靈活的轉動些許角度改善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平日頭脹頭暈有改善、眼壓下降許多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0" name="文本框 51">
            <a:extLst>
              <a:ext uri="{FF2B5EF4-FFF2-40B4-BE49-F238E27FC236}">
                <a16:creationId xmlns:a16="http://schemas.microsoft.com/office/drawing/2014/main" id="{578DA36E-C48F-4860-A3E5-867DE9779746}"/>
              </a:ext>
            </a:extLst>
          </p:cNvPr>
          <p:cNvSpPr txBox="1"/>
          <p:nvPr/>
        </p:nvSpPr>
        <p:spPr>
          <a:xfrm>
            <a:off x="8213839" y="4081373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芳療評值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FECD392A-6D3A-4F6C-8562-4F28998F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083" y="3917288"/>
            <a:ext cx="2533202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235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369" y="100992"/>
            <a:ext cx="4266223" cy="923330"/>
            <a:chOff x="5097859" y="1182618"/>
            <a:chExt cx="11827272" cy="2559754"/>
          </a:xfrm>
        </p:grpSpPr>
        <p:sp>
          <p:nvSpPr>
            <p:cNvPr id="3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96366" y="1182618"/>
              <a:ext cx="11028765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zh-TW" altLang="en-US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芳療措施 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– 3</a:t>
              </a:r>
              <a:r>
                <a:rPr lang="en-US" altLang="zh-TW" sz="2000" baseline="30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rd 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week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54">
            <a:extLst>
              <a:ext uri="{FF2B5EF4-FFF2-40B4-BE49-F238E27FC236}">
                <a16:creationId xmlns:a16="http://schemas.microsoft.com/office/drawing/2014/main" id="{53BE8714-A291-48F1-92FE-4A03466D5C2B}"/>
              </a:ext>
            </a:extLst>
          </p:cNvPr>
          <p:cNvSpPr txBox="1"/>
          <p:nvPr/>
        </p:nvSpPr>
        <p:spPr>
          <a:xfrm>
            <a:off x="522959" y="1984888"/>
            <a:ext cx="349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荷荷芭油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70% 14ml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聖約翰草油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10% 2ml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山金車油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20%</a:t>
            </a:r>
            <a:r>
              <a:rPr lang="zh-CN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4ml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A013746D-B22F-4067-8E37-8F473D278FD7}"/>
              </a:ext>
            </a:extLst>
          </p:cNvPr>
          <p:cNvSpPr txBox="1"/>
          <p:nvPr/>
        </p:nvSpPr>
        <p:spPr>
          <a:xfrm>
            <a:off x="1570719" y="1398686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基底油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20ml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文本框 54">
            <a:extLst>
              <a:ext uri="{FF2B5EF4-FFF2-40B4-BE49-F238E27FC236}">
                <a16:creationId xmlns:a16="http://schemas.microsoft.com/office/drawing/2014/main" id="{A8846056-B152-43B2-87C4-6C1F623C6F4B}"/>
              </a:ext>
            </a:extLst>
          </p:cNvPr>
          <p:cNvSpPr txBox="1"/>
          <p:nvPr/>
        </p:nvSpPr>
        <p:spPr>
          <a:xfrm>
            <a:off x="574746" y="4555339"/>
            <a:ext cx="349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真正薰衣草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30% 4D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甜馬鬱蘭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30% 4D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檸檬尤加利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20% 2D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岩蘭草 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15% 2D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黑胡椒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5% 1D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3" name="文本框 55">
            <a:extLst>
              <a:ext uri="{FF2B5EF4-FFF2-40B4-BE49-F238E27FC236}">
                <a16:creationId xmlns:a16="http://schemas.microsoft.com/office/drawing/2014/main" id="{003A2097-A5A8-4FF0-A706-47B24AC982E2}"/>
              </a:ext>
            </a:extLst>
          </p:cNvPr>
          <p:cNvSpPr txBox="1"/>
          <p:nvPr/>
        </p:nvSpPr>
        <p:spPr>
          <a:xfrm>
            <a:off x="1570720" y="4057505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精油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3%</a:t>
            </a: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309886C5-9F3E-4CDA-AB2B-D6D4757EFCA5}"/>
              </a:ext>
            </a:extLst>
          </p:cNvPr>
          <p:cNvSpPr txBox="1"/>
          <p:nvPr/>
        </p:nvSpPr>
        <p:spPr>
          <a:xfrm>
            <a:off x="8176539" y="1389287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使用方式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框 54">
            <a:extLst>
              <a:ext uri="{FF2B5EF4-FFF2-40B4-BE49-F238E27FC236}">
                <a16:creationId xmlns:a16="http://schemas.microsoft.com/office/drawing/2014/main" id="{F4A5FAB9-A85D-4755-AC39-6C3DE3186551}"/>
              </a:ext>
            </a:extLst>
          </p:cNvPr>
          <p:cNvSpPr txBox="1"/>
          <p:nvPr/>
        </p:nvSpPr>
        <p:spPr>
          <a:xfrm>
            <a:off x="8176539" y="1879149"/>
            <a:ext cx="349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早晚塗抹調油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塗抹調油並按摩後腦勺、頸部、肩膀、前胸胸鎖乳突肌緊繃之處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晚上頸部前傾、後仰、側彎及左右旋轉各個方向的關節活動度運動，每個動作以輕柔的力量維持約</a:t>
            </a:r>
            <a:r>
              <a:rPr lang="en-US" altLang="zh-TW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</a:t>
            </a:r>
            <a:r>
              <a:rPr lang="zh-TW" altLang="en-US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秒鐘不需過度出力，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各做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次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9" name="文本框 50">
            <a:extLst>
              <a:ext uri="{FF2B5EF4-FFF2-40B4-BE49-F238E27FC236}">
                <a16:creationId xmlns:a16="http://schemas.microsoft.com/office/drawing/2014/main" id="{80E9987D-6257-4671-8F60-B9A65F02A4BA}"/>
              </a:ext>
            </a:extLst>
          </p:cNvPr>
          <p:cNvSpPr txBox="1"/>
          <p:nvPr/>
        </p:nvSpPr>
        <p:spPr>
          <a:xfrm>
            <a:off x="8176539" y="4929380"/>
            <a:ext cx="3865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肩頸僵硬指數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4~3 → 2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晚上睡覺因肩頸不適影響睡眠品質改善許多，也比較好入睡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脖子靈活的轉動有改善，左右轉可以接近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90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度，側點頭還是很緊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平日不常感到頭脹頭暈和眼壓高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0" name="文本框 51">
            <a:extLst>
              <a:ext uri="{FF2B5EF4-FFF2-40B4-BE49-F238E27FC236}">
                <a16:creationId xmlns:a16="http://schemas.microsoft.com/office/drawing/2014/main" id="{578DA36E-C48F-4860-A3E5-867DE9779746}"/>
              </a:ext>
            </a:extLst>
          </p:cNvPr>
          <p:cNvSpPr txBox="1"/>
          <p:nvPr/>
        </p:nvSpPr>
        <p:spPr>
          <a:xfrm>
            <a:off x="8213839" y="4081373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芳療評值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4598EC99-5805-490F-A53D-A0DB2091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083" y="3917288"/>
            <a:ext cx="2533202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755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369" y="100992"/>
            <a:ext cx="4266223" cy="923330"/>
            <a:chOff x="5097859" y="1182618"/>
            <a:chExt cx="11827272" cy="2559754"/>
          </a:xfrm>
        </p:grpSpPr>
        <p:sp>
          <p:nvSpPr>
            <p:cNvPr id="3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96366" y="1182618"/>
              <a:ext cx="11028765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zh-TW" altLang="en-US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芳療措施 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– 4</a:t>
              </a:r>
              <a:r>
                <a:rPr lang="en-US" altLang="zh-TW" sz="2000" baseline="30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th </a:t>
              </a:r>
              <a:r>
                <a:rPr lang="en-US" altLang="zh-TW" sz="2000" dirty="0">
                  <a:solidFill>
                    <a:srgbClr val="2E4052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week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54">
            <a:extLst>
              <a:ext uri="{FF2B5EF4-FFF2-40B4-BE49-F238E27FC236}">
                <a16:creationId xmlns:a16="http://schemas.microsoft.com/office/drawing/2014/main" id="{53BE8714-A291-48F1-92FE-4A03466D5C2B}"/>
              </a:ext>
            </a:extLst>
          </p:cNvPr>
          <p:cNvSpPr txBox="1"/>
          <p:nvPr/>
        </p:nvSpPr>
        <p:spPr>
          <a:xfrm>
            <a:off x="522959" y="1822957"/>
            <a:ext cx="349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荷荷芭油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70% 14ml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聖約翰草油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10% 2ml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山金車油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20%</a:t>
            </a:r>
            <a:r>
              <a:rPr lang="zh-CN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4ml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A013746D-B22F-4067-8E37-8F473D278FD7}"/>
              </a:ext>
            </a:extLst>
          </p:cNvPr>
          <p:cNvSpPr txBox="1"/>
          <p:nvPr/>
        </p:nvSpPr>
        <p:spPr>
          <a:xfrm>
            <a:off x="1570719" y="1236755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基底油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20ml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文本框 54">
            <a:extLst>
              <a:ext uri="{FF2B5EF4-FFF2-40B4-BE49-F238E27FC236}">
                <a16:creationId xmlns:a16="http://schemas.microsoft.com/office/drawing/2014/main" id="{A8846056-B152-43B2-87C4-6C1F623C6F4B}"/>
              </a:ext>
            </a:extLst>
          </p:cNvPr>
          <p:cNvSpPr txBox="1"/>
          <p:nvPr/>
        </p:nvSpPr>
        <p:spPr>
          <a:xfrm>
            <a:off x="574746" y="4555339"/>
            <a:ext cx="349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真正薰衣草</a:t>
            </a:r>
            <a:r>
              <a:rPr lang="en-US" altLang="zh-TW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35% 5D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甜馬鬱蘭</a:t>
            </a:r>
            <a:r>
              <a:rPr lang="en-US" altLang="zh-TW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35% 5D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檸檬尤加利</a:t>
            </a:r>
            <a:r>
              <a:rPr lang="en-US" altLang="zh-TW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15% 1.5D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岩蘭草 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15% 1.5D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3" name="文本框 55">
            <a:extLst>
              <a:ext uri="{FF2B5EF4-FFF2-40B4-BE49-F238E27FC236}">
                <a16:creationId xmlns:a16="http://schemas.microsoft.com/office/drawing/2014/main" id="{003A2097-A5A8-4FF0-A706-47B24AC982E2}"/>
              </a:ext>
            </a:extLst>
          </p:cNvPr>
          <p:cNvSpPr txBox="1"/>
          <p:nvPr/>
        </p:nvSpPr>
        <p:spPr>
          <a:xfrm>
            <a:off x="1570720" y="4057505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精油</a:t>
            </a:r>
            <a:r>
              <a:rPr lang="en-US" altLang="zh-TW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3%</a:t>
            </a: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309886C5-9F3E-4CDA-AB2B-D6D4757EFCA5}"/>
              </a:ext>
            </a:extLst>
          </p:cNvPr>
          <p:cNvSpPr txBox="1"/>
          <p:nvPr/>
        </p:nvSpPr>
        <p:spPr>
          <a:xfrm>
            <a:off x="8176539" y="1227356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使用方式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框 54">
            <a:extLst>
              <a:ext uri="{FF2B5EF4-FFF2-40B4-BE49-F238E27FC236}">
                <a16:creationId xmlns:a16="http://schemas.microsoft.com/office/drawing/2014/main" id="{F4A5FAB9-A85D-4755-AC39-6C3DE3186551}"/>
              </a:ext>
            </a:extLst>
          </p:cNvPr>
          <p:cNvSpPr txBox="1"/>
          <p:nvPr/>
        </p:nvSpPr>
        <p:spPr>
          <a:xfrm>
            <a:off x="8176539" y="1717218"/>
            <a:ext cx="3492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早晚塗抹調油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塗抹調油並按摩後腦勺、頸部、肩膀、前胸胸鎖乳突肌緊繃之處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晚上頸部前傾、後仰、側彎及左右旋轉各個方向的關節活動度運動，每個動作以輕柔的力量維持約</a:t>
            </a:r>
            <a:r>
              <a:rPr lang="en-US" altLang="zh-TW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</a:t>
            </a:r>
            <a:r>
              <a:rPr lang="zh-TW" altLang="en-US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秒鐘不需過度出力，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各做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10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次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睡前增加電毯熱敷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9" name="文本框 50">
            <a:extLst>
              <a:ext uri="{FF2B5EF4-FFF2-40B4-BE49-F238E27FC236}">
                <a16:creationId xmlns:a16="http://schemas.microsoft.com/office/drawing/2014/main" id="{80E9987D-6257-4671-8F60-B9A65F02A4BA}"/>
              </a:ext>
            </a:extLst>
          </p:cNvPr>
          <p:cNvSpPr txBox="1"/>
          <p:nvPr/>
        </p:nvSpPr>
        <p:spPr>
          <a:xfrm>
            <a:off x="8176539" y="4929380"/>
            <a:ext cx="3865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肩頸僵硬指數 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 → 1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晚上睡覺因肩頸不適影響睡眠品質改善許多，也比較好入睡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脖子靈活的轉動有改善，左右轉可以</a:t>
            </a:r>
            <a:r>
              <a:rPr lang="zh-TW" altLang="en-US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達到</a:t>
            </a:r>
            <a:r>
              <a:rPr lang="en-US" altLang="zh-TW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90</a:t>
            </a:r>
            <a:r>
              <a:rPr lang="zh-TW" altLang="en-US" sz="16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度，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側點頭可以</a:t>
            </a:r>
            <a:r>
              <a:rPr lang="en-US" altLang="zh-TW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40~45</a:t>
            </a:r>
            <a:r>
              <a:rPr lang="zh-TW" altLang="en-US" sz="1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度</a:t>
            </a:r>
            <a:endParaRPr lang="en-US" altLang="zh-TW" sz="1600" dirty="0">
              <a:solidFill>
                <a:srgbClr val="0070C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平日幾乎沒有察覺肩頸不舒適的感覺</a:t>
            </a:r>
            <a:endParaRPr lang="en-US" altLang="zh-TW" sz="1600" dirty="0">
              <a:solidFill>
                <a:prstClr val="black">
                  <a:lumMod val="65000"/>
                  <a:lumOff val="35000"/>
                </a:prst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0" name="文本框 51">
            <a:extLst>
              <a:ext uri="{FF2B5EF4-FFF2-40B4-BE49-F238E27FC236}">
                <a16:creationId xmlns:a16="http://schemas.microsoft.com/office/drawing/2014/main" id="{578DA36E-C48F-4860-A3E5-867DE9779746}"/>
              </a:ext>
            </a:extLst>
          </p:cNvPr>
          <p:cNvSpPr txBox="1"/>
          <p:nvPr/>
        </p:nvSpPr>
        <p:spPr>
          <a:xfrm>
            <a:off x="8213839" y="4081373"/>
            <a:ext cx="240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56657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芳療評值</a:t>
            </a:r>
            <a:endParaRPr lang="zh-CN" altLang="en-US" sz="2400" dirty="0">
              <a:solidFill>
                <a:srgbClr val="56657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4598EC99-5805-490F-A53D-A0DB2091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083" y="3917288"/>
            <a:ext cx="2533202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521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09620" y="841014"/>
            <a:ext cx="1996281" cy="1608950"/>
            <a:chOff x="5097859" y="1625236"/>
            <a:chExt cx="1996281" cy="1608950"/>
          </a:xfrm>
        </p:grpSpPr>
        <p:sp>
          <p:nvSpPr>
            <p:cNvPr id="3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82379" y="2264591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2E4052"/>
                  </a:solidFill>
                  <a:effectLst/>
                  <a:uLnTx/>
                  <a:uFillTx/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結語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2E4052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127449" y="2647539"/>
            <a:ext cx="10119672" cy="308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TW" altLang="en-US" sz="2000" dirty="0"/>
              <a:t>肌筋膜疼痛症候群是一種常見的文明病，主要由於長時間低頭、駝背及不良姿勢引起。</a:t>
            </a:r>
            <a:endParaRPr lang="en-US" altLang="zh-TW" sz="2000" dirty="0"/>
          </a:p>
          <a:p>
            <a:pPr lvl="0">
              <a:lnSpc>
                <a:spcPct val="200000"/>
              </a:lnSpc>
              <a:defRPr/>
            </a:pPr>
            <a:r>
              <a:rPr lang="zh-TW" altLang="en-US" sz="2000" dirty="0"/>
              <a:t>上班族因長時間久坐及壓力導致緊繃，往往忽視身體的不適，直到疼痛明顯時才意識到問題的嚴重性。</a:t>
            </a:r>
            <a:endParaRPr lang="en-US" altLang="zh-TW" sz="2000" dirty="0"/>
          </a:p>
          <a:p>
            <a:pPr lvl="0">
              <a:lnSpc>
                <a:spcPct val="200000"/>
              </a:lnSpc>
              <a:defRPr/>
            </a:pPr>
            <a:r>
              <a:rPr lang="zh-TW" altLang="en-US" sz="2000" dirty="0"/>
              <a:t>在此次芳療中，除了針對關節與肌肉的止痛、消炎及舒緩作用選用精油外，也特別著重於改善神經緊張與焦慮，並選用能減輕慢性疲勞的精油，幫助全身心的調理與放鬆。</a:t>
            </a:r>
            <a:endParaRPr lang="zh-CN" altLang="en-US" sz="2000" dirty="0"/>
          </a:p>
        </p:txBody>
      </p:sp>
      <p:sp>
        <p:nvSpPr>
          <p:cNvPr id="9" name="任意多边形: 形状 7">
            <a:extLst>
              <a:ext uri="{FF2B5EF4-FFF2-40B4-BE49-F238E27FC236}">
                <a16:creationId xmlns:a16="http://schemas.microsoft.com/office/drawing/2014/main" id="{CBE1A2EE-D975-4668-BB93-AF975FB5B76B}"/>
              </a:ext>
            </a:extLst>
          </p:cNvPr>
          <p:cNvSpPr/>
          <p:nvPr/>
        </p:nvSpPr>
        <p:spPr>
          <a:xfrm>
            <a:off x="407369" y="260649"/>
            <a:ext cx="720080" cy="580365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0B4D88B0-ADAE-4A4A-9379-F5C43172104E}"/>
              </a:ext>
            </a:extLst>
          </p:cNvPr>
          <p:cNvSpPr txBox="1"/>
          <p:nvPr/>
        </p:nvSpPr>
        <p:spPr>
          <a:xfrm>
            <a:off x="695399" y="100992"/>
            <a:ext cx="397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2E4052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4</a:t>
            </a:r>
            <a:endParaRPr lang="zh-CN" altLang="en-US" sz="4400" dirty="0">
              <a:solidFill>
                <a:srgbClr val="2E4052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1151</Words>
  <Application>Microsoft Office PowerPoint</Application>
  <PresentationFormat>寬螢幕</PresentationFormat>
  <Paragraphs>129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Arial</vt:lpstr>
      <vt:lpstr>Microsoft YaHei UI Light</vt:lpstr>
      <vt:lpstr>Malgun Gothic</vt:lpstr>
      <vt:lpstr>Calibri</vt:lpstr>
      <vt:lpstr>Calibri Light</vt:lpstr>
      <vt:lpstr>Segoe UI</vt:lpstr>
      <vt:lpstr>Wingdings</vt:lpstr>
      <vt:lpstr>Microsoft JhengHei</vt:lpstr>
      <vt:lpstr>Microsoft YaHei UI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</dc:creator>
  <cp:lastModifiedBy>Bonnie Chang</cp:lastModifiedBy>
  <cp:revision>71</cp:revision>
  <dcterms:created xsi:type="dcterms:W3CDTF">2019-06-03T03:06:00Z</dcterms:created>
  <dcterms:modified xsi:type="dcterms:W3CDTF">2025-06-30T09:16:29Z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